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3039b1c0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3039b1c0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3039b1c0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3039b1c0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3039b1c0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3039b1c0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f6f205da0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3f6f205da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3f6f205da0_1_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3f6f205da0_1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f6f205da0_1_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f6f205da0_1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f6f205da0_1_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3f6f205da0_1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f6f205da0_1_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f6f205da0_1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f6f205da0_1_10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3f6f205da0_1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f6f205da0_1_1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f6f205da0_1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f6f205d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f6f205d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f6f205da0_1_1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3f6f205da0_1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f6f205da0_1_1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f6f205da0_1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3039b1c0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3039b1c0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3039b1c0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3039b1c0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3039b1c0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3039b1c0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308d089d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308d089d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3039b1c0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3039b1c0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3039b1c0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3039b1c0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3039b1c0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3039b1c0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f6f205d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f6f205d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3039b1c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3039b1c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3039b1c0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3039b1c0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3039b1c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3039b1c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8" name="Google Shape;58;p14"/>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0" name="Google Shape;70;p1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3" name="Google Shape;83;p1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4" name="Google Shape;84;p18"/>
          <p:cNvSpPr txBox="1"/>
          <p:nvPr>
            <p:ph idx="2" type="body"/>
          </p:nvPr>
        </p:nvSpPr>
        <p:spPr>
          <a:xfrm>
            <a:off x="629841" y="1878806"/>
            <a:ext cx="38685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6" name="Google Shape;86;p18"/>
          <p:cNvSpPr txBox="1"/>
          <p:nvPr>
            <p:ph idx="4" type="body"/>
          </p:nvPr>
        </p:nvSpPr>
        <p:spPr>
          <a:xfrm>
            <a:off x="4629150" y="1878806"/>
            <a:ext cx="3887400" cy="27633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2" name="Google Shape;102;p21"/>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8" name="Google Shape;108;p22"/>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www.youtube.com/watch?v=Fxv3JoS1uY8" TargetMode="Externa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www.youtube.com/watch?v=oDFK8m2UTuU" TargetMode="Externa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www.youtube.com/watch?v=sTVScJ7hp88" TargetMode="External"/><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www.youtube.com/watch?v=2u70CgBr-OI" TargetMode="Externa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Análisis espacial con Python</a:t>
            </a:r>
            <a:endParaRPr/>
          </a:p>
        </p:txBody>
      </p:sp>
      <p:sp>
        <p:nvSpPr>
          <p:cNvPr id="130" name="Google Shape;13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Clase 0 - Introducción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34"/>
          <p:cNvPicPr preferRelativeResize="0"/>
          <p:nvPr/>
        </p:nvPicPr>
        <p:blipFill>
          <a:blip r:embed="rId3">
            <a:alphaModFix/>
          </a:blip>
          <a:stretch>
            <a:fillRect/>
          </a:stretch>
        </p:blipFill>
        <p:spPr>
          <a:xfrm>
            <a:off x="1410000" y="215975"/>
            <a:ext cx="6451601"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628650" y="273853"/>
            <a:ext cx="3822300" cy="1365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Stackoverflow es nuestro mejor amigo </a:t>
            </a:r>
            <a:endParaRPr/>
          </a:p>
        </p:txBody>
      </p:sp>
      <p:pic>
        <p:nvPicPr>
          <p:cNvPr id="193" name="Google Shape;193;p35"/>
          <p:cNvPicPr preferRelativeResize="0"/>
          <p:nvPr/>
        </p:nvPicPr>
        <p:blipFill>
          <a:blip r:embed="rId3">
            <a:alphaModFix/>
          </a:blip>
          <a:stretch>
            <a:fillRect/>
          </a:stretch>
        </p:blipFill>
        <p:spPr>
          <a:xfrm>
            <a:off x="5057450" y="17663"/>
            <a:ext cx="4086550" cy="5108175"/>
          </a:xfrm>
          <a:prstGeom prst="rect">
            <a:avLst/>
          </a:prstGeom>
          <a:noFill/>
          <a:ln>
            <a:noFill/>
          </a:ln>
        </p:spPr>
      </p:pic>
      <p:pic>
        <p:nvPicPr>
          <p:cNvPr id="194" name="Google Shape;194;p35"/>
          <p:cNvPicPr preferRelativeResize="0"/>
          <p:nvPr/>
        </p:nvPicPr>
        <p:blipFill>
          <a:blip r:embed="rId4">
            <a:alphaModFix/>
          </a:blip>
          <a:stretch>
            <a:fillRect/>
          </a:stretch>
        </p:blipFill>
        <p:spPr>
          <a:xfrm>
            <a:off x="163475" y="3035028"/>
            <a:ext cx="4752648" cy="18607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Nunca desesperen, siempre va a haber errores… a nadie le sale en el primer intento</a:t>
            </a:r>
            <a:endParaRPr/>
          </a:p>
        </p:txBody>
      </p:sp>
      <p:sp>
        <p:nvSpPr>
          <p:cNvPr id="200" name="Google Shape;200;p36"/>
          <p:cNvSpPr txBox="1"/>
          <p:nvPr>
            <p:ph idx="1" type="body"/>
          </p:nvPr>
        </p:nvSpPr>
        <p:spPr>
          <a:xfrm>
            <a:off x="628650" y="1369220"/>
            <a:ext cx="7623600" cy="7857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https://thecodinglove.com/when-my-cast-function-works-on-first-try</a:t>
            </a:r>
            <a:endParaRPr/>
          </a:p>
        </p:txBody>
      </p:sp>
      <p:pic>
        <p:nvPicPr>
          <p:cNvPr id="201" name="Google Shape;201;p36"/>
          <p:cNvPicPr preferRelativeResize="0"/>
          <p:nvPr/>
        </p:nvPicPr>
        <p:blipFill>
          <a:blip r:embed="rId3">
            <a:alphaModFix/>
          </a:blip>
          <a:stretch>
            <a:fillRect/>
          </a:stretch>
        </p:blipFill>
        <p:spPr>
          <a:xfrm>
            <a:off x="2724150" y="2256095"/>
            <a:ext cx="3810000" cy="23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378625" y="1696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Python</a:t>
            </a:r>
            <a:endParaRPr b="0" i="0" sz="3300" u="none" cap="none" strike="noStrike">
              <a:solidFill>
                <a:schemeClr val="dk1"/>
              </a:solidFill>
              <a:latin typeface="Calibri"/>
              <a:ea typeface="Calibri"/>
              <a:cs typeface="Calibri"/>
              <a:sym typeface="Calibri"/>
            </a:endParaRPr>
          </a:p>
        </p:txBody>
      </p:sp>
      <p:sp>
        <p:nvSpPr>
          <p:cNvPr id="207" name="Google Shape;207;p37"/>
          <p:cNvSpPr txBox="1"/>
          <p:nvPr>
            <p:ph idx="1" type="body"/>
          </p:nvPr>
        </p:nvSpPr>
        <p:spPr>
          <a:xfrm>
            <a:off x="628650" y="1059651"/>
            <a:ext cx="7886700" cy="3573000"/>
          </a:xfrm>
          <a:prstGeom prst="rect">
            <a:avLst/>
          </a:prstGeom>
          <a:noFill/>
          <a:ln>
            <a:noFill/>
          </a:ln>
        </p:spPr>
        <p:txBody>
          <a:bodyPr anchorCtr="0" anchor="t" bIns="34275" lIns="68575" spcFirstLastPara="1" rIns="68575" wrap="square" tIns="34275">
            <a:noAutofit/>
          </a:bodyPr>
          <a:lstStyle/>
          <a:p>
            <a:pPr indent="0" lvl="0" marL="0" marR="0" rtl="0" algn="just">
              <a:lnSpc>
                <a:spcPct val="80000"/>
              </a:lnSpc>
              <a:spcBef>
                <a:spcPts val="0"/>
              </a:spcBef>
              <a:spcAft>
                <a:spcPts val="0"/>
              </a:spcAft>
              <a:buClr>
                <a:schemeClr val="dk1"/>
              </a:buClr>
              <a:buSzPts val="1900"/>
              <a:buFont typeface="Arial"/>
              <a:buNone/>
            </a:pPr>
            <a:r>
              <a:rPr b="0" i="0" lang="es-419" sz="1900" u="none" cap="none" strike="noStrike">
                <a:solidFill>
                  <a:schemeClr val="dk1"/>
                </a:solidFill>
                <a:latin typeface="Calibri"/>
                <a:ea typeface="Calibri"/>
                <a:cs typeface="Calibri"/>
                <a:sym typeface="Calibri"/>
              </a:rPr>
              <a:t>Python es un lenguaje de programación interpretado cuya filosofía hace hincapié en una sintaxis que favorezca un código legible. Fue desarrollado por Guido van Rossum</a:t>
            </a:r>
            <a:endParaRPr b="0" i="0" sz="1900" u="none" cap="none" strike="noStrike">
              <a:solidFill>
                <a:schemeClr val="dk1"/>
              </a:solidFill>
              <a:latin typeface="Calibri"/>
              <a:ea typeface="Calibri"/>
              <a:cs typeface="Calibri"/>
              <a:sym typeface="Calibri"/>
            </a:endParaRPr>
          </a:p>
          <a:p>
            <a:pPr indent="0" lvl="0" marL="0" marR="0" rtl="0" algn="just">
              <a:lnSpc>
                <a:spcPct val="80000"/>
              </a:lnSpc>
              <a:spcBef>
                <a:spcPts val="800"/>
              </a:spcBef>
              <a:spcAft>
                <a:spcPts val="0"/>
              </a:spcAft>
              <a:buClr>
                <a:schemeClr val="dk1"/>
              </a:buClr>
              <a:buSzPts val="1900"/>
              <a:buFont typeface="Arial"/>
              <a:buNone/>
            </a:pPr>
            <a:r>
              <a:rPr b="0" i="0" lang="es-419" sz="1900" u="none" cap="none" strike="noStrike">
                <a:solidFill>
                  <a:schemeClr val="dk1"/>
                </a:solidFill>
                <a:latin typeface="Calibri"/>
                <a:ea typeface="Calibri"/>
                <a:cs typeface="Calibri"/>
                <a:sym typeface="Calibri"/>
              </a:rPr>
              <a:t>Se trata de un lenguaje de programación multiparadigma, ya que soporta orientación a objetos, programación imperativa y, en menor medida, programación funcional. </a:t>
            </a:r>
            <a:endParaRPr/>
          </a:p>
          <a:p>
            <a:pPr indent="0" lvl="0" marL="0" marR="0" rtl="0" algn="just">
              <a:lnSpc>
                <a:spcPct val="80000"/>
              </a:lnSpc>
              <a:spcBef>
                <a:spcPts val="800"/>
              </a:spcBef>
              <a:spcAft>
                <a:spcPts val="0"/>
              </a:spcAft>
              <a:buClr>
                <a:schemeClr val="dk1"/>
              </a:buClr>
              <a:buSzPts val="1900"/>
              <a:buFont typeface="Arial"/>
              <a:buNone/>
            </a:pPr>
            <a:r>
              <a:rPr b="0" i="0" lang="es-419" sz="1900" u="none" cap="none" strike="noStrike">
                <a:solidFill>
                  <a:schemeClr val="dk1"/>
                </a:solidFill>
                <a:latin typeface="Calibri"/>
                <a:ea typeface="Calibri"/>
                <a:cs typeface="Calibri"/>
                <a:sym typeface="Calibri"/>
              </a:rPr>
              <a:t>Actualmente tiene dos versiones 2.7 y 3 </a:t>
            </a:r>
            <a:endParaRPr/>
          </a:p>
          <a:p>
            <a:pPr indent="0" lvl="0" marL="0" marR="0" rtl="0" algn="just">
              <a:lnSpc>
                <a:spcPct val="80000"/>
              </a:lnSpc>
              <a:spcBef>
                <a:spcPts val="800"/>
              </a:spcBef>
              <a:spcAft>
                <a:spcPts val="0"/>
              </a:spcAft>
              <a:buClr>
                <a:schemeClr val="dk1"/>
              </a:buClr>
              <a:buSzPts val="1900"/>
              <a:buFont typeface="Arial"/>
              <a:buNone/>
            </a:pPr>
            <a:r>
              <a:rPr b="0" i="0" lang="es-419" sz="1900" u="none" cap="none" strike="noStrike">
                <a:solidFill>
                  <a:schemeClr val="dk1"/>
                </a:solidFill>
                <a:latin typeface="Calibri"/>
                <a:ea typeface="Calibri"/>
                <a:cs typeface="Calibri"/>
                <a:sym typeface="Calibri"/>
              </a:rPr>
              <a:t>Su licencia es libre y compatible con GPL (GNU Public License)</a:t>
            </a:r>
            <a:endParaRPr b="0" i="0" sz="1900" u="none" cap="none" strike="noStrike">
              <a:solidFill>
                <a:schemeClr val="dk1"/>
              </a:solidFill>
              <a:latin typeface="Calibri"/>
              <a:ea typeface="Calibri"/>
              <a:cs typeface="Calibri"/>
              <a:sym typeface="Calibri"/>
            </a:endParaRPr>
          </a:p>
        </p:txBody>
      </p:sp>
      <p:pic>
        <p:nvPicPr>
          <p:cNvPr descr="Python-logo-notext.svg" id="208" name="Google Shape;208;p37"/>
          <p:cNvPicPr preferRelativeResize="0"/>
          <p:nvPr/>
        </p:nvPicPr>
        <p:blipFill rotWithShape="1">
          <a:blip r:embed="rId3">
            <a:alphaModFix/>
          </a:blip>
          <a:srcRect b="0" l="0" r="0" t="0"/>
          <a:stretch/>
        </p:blipFill>
        <p:spPr>
          <a:xfrm>
            <a:off x="7846627" y="273844"/>
            <a:ext cx="785813" cy="7858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223850" y="1190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El Zen de Python </a:t>
            </a:r>
            <a:r>
              <a:rPr lang="es-419"/>
              <a:t>(por Tim Peters)</a:t>
            </a:r>
            <a:endParaRPr b="0" i="0" sz="3300" u="none" cap="none" strike="noStrike">
              <a:solidFill>
                <a:schemeClr val="dk1"/>
              </a:solidFill>
              <a:latin typeface="Calibri"/>
              <a:ea typeface="Calibri"/>
              <a:cs typeface="Calibri"/>
              <a:sym typeface="Calibri"/>
            </a:endParaRPr>
          </a:p>
        </p:txBody>
      </p:sp>
      <p:sp>
        <p:nvSpPr>
          <p:cNvPr id="214" name="Google Shape;214;p38"/>
          <p:cNvSpPr txBox="1"/>
          <p:nvPr>
            <p:ph idx="1" type="body"/>
          </p:nvPr>
        </p:nvSpPr>
        <p:spPr>
          <a:xfrm>
            <a:off x="569125" y="1113244"/>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80000"/>
              </a:lnSpc>
              <a:spcBef>
                <a:spcPts val="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Lindo es mejor que feo.</a:t>
            </a:r>
            <a:endParaRPr/>
          </a:p>
          <a:p>
            <a:pPr indent="-171450" lvl="0" marL="177800" marR="0" rtl="0" algn="l">
              <a:lnSpc>
                <a:spcPct val="8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Explícito es mejor que implícito.</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Simple es mejor que complejo.</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Complejo es mejor que complicado.</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Plano es mejor que anidado.</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Espaciado es mejor que denso.</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La legibilidad es importante.</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Los casos especiales no son lo suficientemente especiales como para romper las reglas.</a:t>
            </a:r>
            <a:endParaRPr/>
          </a:p>
          <a:p>
            <a:pPr indent="-171450" lvl="0" marL="177800" marR="0" rtl="0" algn="l">
              <a:lnSpc>
                <a:spcPct val="8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Sin embargo la practicidad le gana a la pureza.</a:t>
            </a:r>
            <a:endParaRPr/>
          </a:p>
          <a:p>
            <a:pPr indent="-50800" lvl="0" marL="177800" marR="0" rtl="0" algn="l">
              <a:lnSpc>
                <a:spcPct val="80000"/>
              </a:lnSpc>
              <a:spcBef>
                <a:spcPts val="8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66700" y="119069"/>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El Zen de Python </a:t>
            </a:r>
            <a:endParaRPr b="0" i="0" sz="3300" u="none" cap="none" strike="noStrike">
              <a:solidFill>
                <a:schemeClr val="dk1"/>
              </a:solidFill>
              <a:latin typeface="Calibri"/>
              <a:ea typeface="Calibri"/>
              <a:cs typeface="Calibri"/>
              <a:sym typeface="Calibri"/>
            </a:endParaRPr>
          </a:p>
        </p:txBody>
      </p:sp>
      <p:sp>
        <p:nvSpPr>
          <p:cNvPr id="220" name="Google Shape;220;p39"/>
          <p:cNvSpPr txBox="1"/>
          <p:nvPr>
            <p:ph idx="1" type="body"/>
          </p:nvPr>
        </p:nvSpPr>
        <p:spPr>
          <a:xfrm>
            <a:off x="628650" y="1113269"/>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70000"/>
              </a:lnSpc>
              <a:spcBef>
                <a:spcPts val="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Los errores nunca deberían pasar silenciosamente.</a:t>
            </a:r>
            <a:endParaRPr/>
          </a:p>
          <a:p>
            <a:pPr indent="-171450" lvl="0" marL="177800" marR="0" rtl="0" algn="l">
              <a:lnSpc>
                <a:spcPct val="7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A menos que se silencien explícitamente.</a:t>
            </a:r>
            <a:endParaRPr/>
          </a:p>
          <a:p>
            <a:pPr indent="-171450" lvl="0" marL="177800" marR="0" rtl="0" algn="l">
              <a:lnSpc>
                <a:spcPct val="7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Frente a la ambigüedad, evitá la tentación de adivinar.</a:t>
            </a:r>
            <a:endParaRPr/>
          </a:p>
          <a:p>
            <a:pPr indent="-171450" lvl="0" marL="177800" marR="0" rtl="0" algn="l">
              <a:lnSpc>
                <a:spcPct val="7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Debería haber una, y solamente una, manera obvia de hacerlo.</a:t>
            </a:r>
            <a:endParaRPr/>
          </a:p>
          <a:p>
            <a:pPr indent="-171450" lvl="0" marL="177800" marR="0" rtl="0" algn="l">
              <a:lnSpc>
                <a:spcPct val="7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A pesar de que no sea obvio a menos que seas Holandés (como GvR)</a:t>
            </a:r>
            <a:endParaRPr/>
          </a:p>
          <a:p>
            <a:pPr indent="-171450" lvl="0" marL="177800" marR="0" rtl="0" algn="l">
              <a:lnSpc>
                <a:spcPct val="7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Ahora es mejor que nunca.</a:t>
            </a:r>
            <a:endParaRPr/>
          </a:p>
          <a:p>
            <a:pPr indent="-171450" lvl="0" marL="177800" marR="0" rtl="0" algn="l">
              <a:lnSpc>
                <a:spcPct val="7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A pesar de que nunca es muchas veces mejor que </a:t>
            </a:r>
            <a:r>
              <a:rPr b="1" i="1" lang="es-419" sz="1900" u="none" cap="none" strike="noStrike">
                <a:solidFill>
                  <a:schemeClr val="dk1"/>
                </a:solidFill>
                <a:latin typeface="Calibri"/>
                <a:ea typeface="Calibri"/>
                <a:cs typeface="Calibri"/>
                <a:sym typeface="Calibri"/>
              </a:rPr>
              <a:t>justo ahora</a:t>
            </a:r>
            <a:r>
              <a:rPr b="1" i="0" lang="es-419" sz="1900" u="none" cap="none" strike="noStrike">
                <a:solidFill>
                  <a:schemeClr val="dk1"/>
                </a:solidFill>
                <a:latin typeface="Calibri"/>
                <a:ea typeface="Calibri"/>
                <a:cs typeface="Calibri"/>
                <a:sym typeface="Calibri"/>
              </a:rPr>
              <a:t>.</a:t>
            </a:r>
            <a:endParaRPr/>
          </a:p>
          <a:p>
            <a:pPr indent="-171450" lvl="0" marL="177800" marR="0" rtl="0" algn="l">
              <a:lnSpc>
                <a:spcPct val="7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Si la implementación es difícil de explicar, es una mala idea.</a:t>
            </a:r>
            <a:endParaRPr/>
          </a:p>
          <a:p>
            <a:pPr indent="-171450" lvl="0" marL="177800" marR="0" rtl="0" algn="l">
              <a:lnSpc>
                <a:spcPct val="7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Si la implementación es fácil de explicar, quizás sea una buena idea.</a:t>
            </a:r>
            <a:endParaRPr/>
          </a:p>
          <a:p>
            <a:pPr indent="-171450" lvl="0" marL="177800" marR="0" rtl="0" algn="l">
              <a:lnSpc>
                <a:spcPct val="7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Los espacios de nombres son una gran idea, ¡tengamos más de esos!</a:t>
            </a:r>
            <a:endParaRPr/>
          </a:p>
          <a:p>
            <a:pPr indent="0" lvl="0" marL="0" marR="0" rtl="0" algn="l">
              <a:lnSpc>
                <a:spcPct val="70000"/>
              </a:lnSpc>
              <a:spcBef>
                <a:spcPts val="8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Librerías de Python</a:t>
            </a:r>
            <a:endParaRPr b="0" i="0" sz="3300" u="none" cap="none" strike="noStrike">
              <a:solidFill>
                <a:schemeClr val="dk1"/>
              </a:solidFill>
              <a:latin typeface="Calibri"/>
              <a:ea typeface="Calibri"/>
              <a:cs typeface="Calibri"/>
              <a:sym typeface="Calibri"/>
            </a:endParaRPr>
          </a:p>
        </p:txBody>
      </p:sp>
      <p:sp>
        <p:nvSpPr>
          <p:cNvPr id="226" name="Google Shape;226;p4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Las librerías de Python pueden considerarse como plug-ins, funcionalidades adicionales desarrolladas por la comunidad que le suman herramientas al programa original. </a:t>
            </a:r>
            <a:endParaRPr/>
          </a:p>
          <a:p>
            <a:pPr indent="0" lvl="0" marL="0" marR="0" rtl="0" algn="just">
              <a:lnSpc>
                <a:spcPct val="90000"/>
              </a:lnSpc>
              <a:spcBef>
                <a:spcPts val="80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Por eso la importancia de usar software libre, puede canalizarse la energía de una comunidad dispersa a nivel mundial con enorme potencial</a:t>
            </a:r>
            <a:endParaRPr/>
          </a:p>
          <a:p>
            <a:pPr indent="0" lvl="0" marL="0" marR="0" rtl="0" algn="just">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139700" marR="0" rtl="0" algn="just">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Numpy</a:t>
            </a:r>
            <a:endParaRPr b="0" i="0" sz="3300" u="none" cap="none" strike="noStrike">
              <a:solidFill>
                <a:schemeClr val="dk1"/>
              </a:solidFill>
              <a:latin typeface="Calibri"/>
              <a:ea typeface="Calibri"/>
              <a:cs typeface="Calibri"/>
              <a:sym typeface="Calibri"/>
            </a:endParaRPr>
          </a:p>
        </p:txBody>
      </p:sp>
      <p:sp>
        <p:nvSpPr>
          <p:cNvPr id="232" name="Google Shape;232;p4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NumPy es una extensión de Python, que le agrega mayor soporte para vectores y matrices, constituyendo una biblioteca de funciones matemáticas de alto nivel para operar con esos vectores o matrices. El ancestro de NumPy, Numeric, fue creado originalmente por Jim Hugunin con algunas contribuciones de otros desarrolladores. </a:t>
            </a:r>
            <a:endParaRPr/>
          </a:p>
          <a:p>
            <a:pPr indent="0" lvl="0" marL="0" marR="0" rtl="0" algn="l">
              <a:lnSpc>
                <a:spcPct val="90000"/>
              </a:lnSpc>
              <a:spcBef>
                <a:spcPts val="80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En 2005, Travis Oliphant creó NumPy incorporando características de Numarray en NumPy con algunas modificaciones. NumPy es software </a:t>
            </a:r>
            <a:r>
              <a:rPr b="1" i="0" lang="es-419" sz="2100" u="none" cap="none" strike="noStrike">
                <a:solidFill>
                  <a:schemeClr val="dk1"/>
                </a:solidFill>
                <a:latin typeface="Calibri"/>
                <a:ea typeface="Calibri"/>
                <a:cs typeface="Calibri"/>
                <a:sym typeface="Calibri"/>
              </a:rPr>
              <a:t>LIBRE</a:t>
            </a:r>
            <a:endParaRPr b="1" i="0" sz="2100" u="none" cap="none" strike="noStrike">
              <a:solidFill>
                <a:schemeClr val="dk1"/>
              </a:solidFill>
              <a:latin typeface="Calibri"/>
              <a:ea typeface="Calibri"/>
              <a:cs typeface="Calibri"/>
              <a:sym typeface="Calibri"/>
            </a:endParaRPr>
          </a:p>
        </p:txBody>
      </p:sp>
      <p:pic>
        <p:nvPicPr>
          <p:cNvPr descr="Resultado de imagen para numpy" id="233" name="Google Shape;233;p41"/>
          <p:cNvPicPr preferRelativeResize="0"/>
          <p:nvPr/>
        </p:nvPicPr>
        <p:blipFill rotWithShape="1">
          <a:blip r:embed="rId3">
            <a:alphaModFix/>
          </a:blip>
          <a:srcRect b="0" l="0" r="0" t="0"/>
          <a:stretch/>
        </p:blipFill>
        <p:spPr>
          <a:xfrm>
            <a:off x="7199488" y="-212459"/>
            <a:ext cx="1868176" cy="1868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Scipy</a:t>
            </a:r>
            <a:endParaRPr b="0" i="0" sz="3300" u="none" cap="none" strike="noStrike">
              <a:solidFill>
                <a:schemeClr val="dk1"/>
              </a:solidFill>
              <a:latin typeface="Calibri"/>
              <a:ea typeface="Calibri"/>
              <a:cs typeface="Calibri"/>
              <a:sym typeface="Calibri"/>
            </a:endParaRPr>
          </a:p>
        </p:txBody>
      </p:sp>
      <p:sp>
        <p:nvSpPr>
          <p:cNvPr id="239" name="Google Shape;239;p4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SciPy es una biblioteca </a:t>
            </a:r>
            <a:r>
              <a:rPr b="1" i="0" lang="es-419" sz="2100" u="none" cap="none" strike="noStrike">
                <a:solidFill>
                  <a:schemeClr val="dk1"/>
                </a:solidFill>
                <a:latin typeface="Calibri"/>
                <a:ea typeface="Calibri"/>
                <a:cs typeface="Calibri"/>
                <a:sym typeface="Calibri"/>
              </a:rPr>
              <a:t>LIBRE</a:t>
            </a:r>
            <a:r>
              <a:rPr b="0" i="0" lang="es-419" sz="2100" u="none" cap="none" strike="noStrike">
                <a:solidFill>
                  <a:schemeClr val="dk1"/>
                </a:solidFill>
                <a:latin typeface="Calibri"/>
                <a:ea typeface="Calibri"/>
                <a:cs typeface="Calibri"/>
                <a:sym typeface="Calibri"/>
              </a:rPr>
              <a:t> de herramientas y algoritmos matemáticos para Python que nació a partir de la colección original de Travis Oliphant que consistía de módulos de extensión para Python, lanzada en 1999.</a:t>
            </a:r>
            <a:endParaRPr/>
          </a:p>
          <a:p>
            <a:pPr indent="0" lvl="0" marL="0" marR="0" rtl="0" algn="just">
              <a:lnSpc>
                <a:spcPct val="90000"/>
              </a:lnSpc>
              <a:spcBef>
                <a:spcPts val="80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SciPy contiene módulos para optimización, álgebra lineal, integración, interpolación, funciones especiales, FFT, procesamiento de señales y de imagen, resolución de ODEs y otras tareas para la ciencia e ingeniería. </a:t>
            </a:r>
            <a:endParaRPr b="0" i="0" sz="2100" u="none" cap="none" strike="noStrike">
              <a:solidFill>
                <a:schemeClr val="dk1"/>
              </a:solidFill>
              <a:latin typeface="Calibri"/>
              <a:ea typeface="Calibri"/>
              <a:cs typeface="Calibri"/>
              <a:sym typeface="Calibri"/>
            </a:endParaRPr>
          </a:p>
        </p:txBody>
      </p:sp>
      <p:pic>
        <p:nvPicPr>
          <p:cNvPr descr="Resultado de imagen" id="240" name="Google Shape;240;p42"/>
          <p:cNvPicPr preferRelativeResize="0"/>
          <p:nvPr/>
        </p:nvPicPr>
        <p:blipFill rotWithShape="1">
          <a:blip r:embed="rId3">
            <a:alphaModFix/>
          </a:blip>
          <a:srcRect b="0" l="0" r="0" t="0"/>
          <a:stretch/>
        </p:blipFill>
        <p:spPr>
          <a:xfrm>
            <a:off x="7435147" y="102989"/>
            <a:ext cx="1428750" cy="13358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Geopandas</a:t>
            </a:r>
            <a:endParaRPr b="0" i="0" sz="3300" u="none" cap="none" strike="noStrike">
              <a:solidFill>
                <a:schemeClr val="dk1"/>
              </a:solidFill>
              <a:latin typeface="Calibri"/>
              <a:ea typeface="Calibri"/>
              <a:cs typeface="Calibri"/>
              <a:sym typeface="Calibri"/>
            </a:endParaRPr>
          </a:p>
        </p:txBody>
      </p:sp>
      <p:sp>
        <p:nvSpPr>
          <p:cNvPr id="246" name="Google Shape;246;p43"/>
          <p:cNvSpPr txBox="1"/>
          <p:nvPr>
            <p:ph idx="1" type="body"/>
          </p:nvPr>
        </p:nvSpPr>
        <p:spPr>
          <a:xfrm>
            <a:off x="293915" y="1173276"/>
            <a:ext cx="8221500" cy="19398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El objetivo de GeoPandas es facilitar el trabajo con datos geoespaciales en Python. Combina las capacidades de los pandas y las formas, proporcionando operaciones geoespaciales en pandas y una interfaz de alto nivel para múltiples geometrías a formas. GeoPandas le permite realizar fácilmente operaciones en Python que de otra manera requerirían una base de datos espacial como PostGIS.</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Objetivos </a:t>
            </a:r>
            <a:endParaRPr/>
          </a:p>
        </p:txBody>
      </p:sp>
      <p:sp>
        <p:nvSpPr>
          <p:cNvPr id="136" name="Google Shape;13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s-419" sz="3000"/>
              <a:t>Introducir las herramientas fundamentales del análisis espacial</a:t>
            </a:r>
            <a:endParaRPr sz="3000"/>
          </a:p>
          <a:p>
            <a:pPr indent="-419100" lvl="0" marL="457200" rtl="0" algn="l">
              <a:spcBef>
                <a:spcPts val="0"/>
              </a:spcBef>
              <a:spcAft>
                <a:spcPts val="0"/>
              </a:spcAft>
              <a:buSzPts val="3000"/>
              <a:buChar char="●"/>
            </a:pPr>
            <a:r>
              <a:rPr lang="es-419" sz="3000"/>
              <a:t>Hacerlo utilizando un abordaje programático o utilizando pensamiento computacional a través del lenguaje Python</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44"/>
          <p:cNvPicPr preferRelativeResize="0"/>
          <p:nvPr/>
        </p:nvPicPr>
        <p:blipFill rotWithShape="1">
          <a:blip r:embed="rId3">
            <a:alphaModFix/>
          </a:blip>
          <a:srcRect b="0" l="0" r="0" t="0"/>
          <a:stretch/>
        </p:blipFill>
        <p:spPr>
          <a:xfrm>
            <a:off x="838199" y="23029"/>
            <a:ext cx="7141029" cy="51204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Shapely</a:t>
            </a:r>
            <a:endParaRPr b="0" i="0" sz="3300" u="none" cap="none" strike="noStrike">
              <a:solidFill>
                <a:schemeClr val="dk1"/>
              </a:solidFill>
              <a:latin typeface="Calibri"/>
              <a:ea typeface="Calibri"/>
              <a:cs typeface="Calibri"/>
              <a:sym typeface="Calibri"/>
            </a:endParaRPr>
          </a:p>
        </p:txBody>
      </p:sp>
      <p:sp>
        <p:nvSpPr>
          <p:cNvPr id="257" name="Google Shape;257;p45"/>
          <p:cNvSpPr txBox="1"/>
          <p:nvPr>
            <p:ph idx="1" type="body"/>
          </p:nvPr>
        </p:nvSpPr>
        <p:spPr>
          <a:xfrm>
            <a:off x="0" y="3374572"/>
            <a:ext cx="5268600" cy="13935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ext = [(0, 0), (0, 2), (2, 2), (2, 0), (0, 0)]</a:t>
            </a:r>
            <a:endParaRPr/>
          </a:p>
          <a:p>
            <a:pPr indent="0" lvl="0" marL="0" marR="0" rtl="0" algn="l">
              <a:lnSpc>
                <a:spcPct val="90000"/>
              </a:lnSpc>
              <a:spcBef>
                <a:spcPts val="80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int = [(0.5, 0), (1.5, 0), (1.5, 1), (0.5, 1), (0.5, 0)]</a:t>
            </a:r>
            <a:endParaRPr/>
          </a:p>
          <a:p>
            <a:pPr indent="0" lvl="0" marL="0" marR="0" rtl="0" algn="l">
              <a:lnSpc>
                <a:spcPct val="90000"/>
              </a:lnSpc>
              <a:spcBef>
                <a:spcPts val="80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polygon = Polygon(ext, [int])</a:t>
            </a:r>
            <a:endParaRPr b="0" i="0" sz="2100" u="none" cap="none" strike="noStrike">
              <a:solidFill>
                <a:schemeClr val="dk1"/>
              </a:solidFill>
              <a:latin typeface="Calibri"/>
              <a:ea typeface="Calibri"/>
              <a:cs typeface="Calibri"/>
              <a:sym typeface="Calibri"/>
            </a:endParaRPr>
          </a:p>
        </p:txBody>
      </p:sp>
      <p:pic>
        <p:nvPicPr>
          <p:cNvPr id="258" name="Google Shape;258;p45"/>
          <p:cNvPicPr preferRelativeResize="0"/>
          <p:nvPr/>
        </p:nvPicPr>
        <p:blipFill rotWithShape="1">
          <a:blip r:embed="rId3">
            <a:alphaModFix/>
          </a:blip>
          <a:srcRect b="0" l="0" r="0" t="0"/>
          <a:stretch/>
        </p:blipFill>
        <p:spPr>
          <a:xfrm>
            <a:off x="5268686" y="707980"/>
            <a:ext cx="3986354" cy="4435521"/>
          </a:xfrm>
          <a:prstGeom prst="rect">
            <a:avLst/>
          </a:prstGeom>
          <a:noFill/>
          <a:ln>
            <a:noFill/>
          </a:ln>
        </p:spPr>
      </p:pic>
      <p:sp>
        <p:nvSpPr>
          <p:cNvPr id="259" name="Google Shape;259;p45"/>
          <p:cNvSpPr txBox="1"/>
          <p:nvPr/>
        </p:nvSpPr>
        <p:spPr>
          <a:xfrm>
            <a:off x="87086" y="1268015"/>
            <a:ext cx="52686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s-419" sz="2400" u="none" cap="none" strike="noStrike">
                <a:solidFill>
                  <a:schemeClr val="dk1"/>
                </a:solidFill>
                <a:latin typeface="Calibri"/>
                <a:ea typeface="Calibri"/>
                <a:cs typeface="Calibri"/>
                <a:sym typeface="Calibri"/>
              </a:rPr>
              <a:t>Es una librería que permite la creación, edición y manipulación de objetos espaciales.</a:t>
            </a:r>
            <a:endParaRPr sz="24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Pedagogía</a:t>
            </a:r>
            <a:r>
              <a:rPr lang="es-419"/>
              <a:t> de muñecas rusas</a:t>
            </a:r>
            <a:endParaRPr/>
          </a:p>
        </p:txBody>
      </p:sp>
      <p:sp>
        <p:nvSpPr>
          <p:cNvPr id="265" name="Google Shape;265;p46"/>
          <p:cNvSpPr txBox="1"/>
          <p:nvPr>
            <p:ph idx="1" type="body"/>
          </p:nvPr>
        </p:nvSpPr>
        <p:spPr>
          <a:xfrm>
            <a:off x="628650" y="1369225"/>
            <a:ext cx="3568200" cy="32634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Hay diferentes niveles de </a:t>
            </a:r>
            <a:r>
              <a:rPr lang="es-419"/>
              <a:t>abstracción</a:t>
            </a:r>
            <a:r>
              <a:rPr lang="es-419"/>
              <a:t> que debemos manejar</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s-419"/>
              <a:t>Debemos saber hasta qué muneca rusa queremos llegar</a:t>
            </a:r>
            <a:endParaRPr/>
          </a:p>
          <a:p>
            <a:pPr indent="0" lvl="0" marL="0" rtl="0" algn="l">
              <a:spcBef>
                <a:spcPts val="800"/>
              </a:spcBef>
              <a:spcAft>
                <a:spcPts val="0"/>
              </a:spcAft>
              <a:buNone/>
            </a:pPr>
            <a:r>
              <a:t/>
            </a:r>
            <a:endParaRPr/>
          </a:p>
        </p:txBody>
      </p:sp>
      <p:pic>
        <p:nvPicPr>
          <p:cNvPr id="266" name="Google Shape;266;p46"/>
          <p:cNvPicPr preferRelativeResize="0"/>
          <p:nvPr/>
        </p:nvPicPr>
        <p:blipFill>
          <a:blip r:embed="rId3">
            <a:alphaModFix/>
          </a:blip>
          <a:stretch>
            <a:fillRect/>
          </a:stretch>
        </p:blipFill>
        <p:spPr>
          <a:xfrm>
            <a:off x="4349250" y="1420444"/>
            <a:ext cx="4642352" cy="34092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7"/>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Niveles de abstracción: alto o bajo nivel</a:t>
            </a:r>
            <a:endParaRPr/>
          </a:p>
        </p:txBody>
      </p:sp>
      <p:pic>
        <p:nvPicPr>
          <p:cNvPr descr="The inside of a microchip is a mysterious thing. Here, we zoom into a microchip using a digital SLR camera then we transition to a scanning electron microscope, aka SEM. Although this is an older microchip, many of the same principles still apply to microchip design but with much, much smaller structures measured in nanometers instead of microns.&#10;&#10;Learn more: &#10;Education professionals: www.nisenet.org &#10;Public audiences: www.whatisnano.org" id="272" name="Google Shape;272;p47" title="Zoom Into a Microchip">
            <a:hlinkClick r:id="rId3"/>
          </p:cNvPr>
          <p:cNvPicPr preferRelativeResize="0"/>
          <p:nvPr/>
        </p:nvPicPr>
        <p:blipFill>
          <a:blip r:embed="rId4">
            <a:alphaModFix/>
          </a:blip>
          <a:stretch>
            <a:fillRect/>
          </a:stretch>
        </p:blipFill>
        <p:spPr>
          <a:xfrm>
            <a:off x="2095225" y="1380075"/>
            <a:ext cx="4572000" cy="342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8"/>
          <p:cNvSpPr txBox="1"/>
          <p:nvPr>
            <p:ph type="title"/>
          </p:nvPr>
        </p:nvSpPr>
        <p:spPr>
          <a:xfrm>
            <a:off x="521475" y="130974"/>
            <a:ext cx="7886700" cy="849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Empecemos…	</a:t>
            </a:r>
            <a:endParaRPr/>
          </a:p>
        </p:txBody>
      </p:sp>
      <p:sp>
        <p:nvSpPr>
          <p:cNvPr id="278" name="Google Shape;278;p48"/>
          <p:cNvSpPr txBox="1"/>
          <p:nvPr>
            <p:ph idx="1" type="body"/>
          </p:nvPr>
        </p:nvSpPr>
        <p:spPr>
          <a:xfrm>
            <a:off x="461950" y="1059646"/>
            <a:ext cx="7886700" cy="13014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Durante parte de esta clase y la próxima, por momentos </a:t>
            </a:r>
            <a:r>
              <a:rPr lang="es-419"/>
              <a:t>podemos</a:t>
            </a:r>
            <a:r>
              <a:rPr lang="es-419"/>
              <a:t> sentir que solamente hacemos ejercicios de encerar y pulir, pero progresivamente irá cobrando sentido</a:t>
            </a:r>
            <a:endParaRPr/>
          </a:p>
        </p:txBody>
      </p:sp>
      <p:pic>
        <p:nvPicPr>
          <p:cNvPr descr="Mitica escena de Karate Kid" id="279" name="Google Shape;279;p48" title="Karate Kid- Dar Cera Pulir cera">
            <a:hlinkClick r:id="rId3"/>
          </p:cNvPr>
          <p:cNvPicPr preferRelativeResize="0"/>
          <p:nvPr/>
        </p:nvPicPr>
        <p:blipFill>
          <a:blip r:embed="rId4">
            <a:alphaModFix/>
          </a:blip>
          <a:stretch>
            <a:fillRect/>
          </a:stretch>
        </p:blipFill>
        <p:spPr>
          <a:xfrm>
            <a:off x="2564701" y="2498026"/>
            <a:ext cx="3396425" cy="2547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9"/>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Tarea para el hogar</a:t>
            </a:r>
            <a:endParaRPr/>
          </a:p>
        </p:txBody>
      </p:sp>
      <p:sp>
        <p:nvSpPr>
          <p:cNvPr id="285" name="Google Shape;285;p49"/>
          <p:cNvSpPr txBox="1"/>
          <p:nvPr>
            <p:ph idx="1" type="body"/>
          </p:nvPr>
        </p:nvSpPr>
        <p:spPr>
          <a:xfrm>
            <a:off x="628650" y="1268050"/>
            <a:ext cx="3502800" cy="23277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s-419"/>
              <a:t>Alto nivel</a:t>
            </a:r>
            <a:endParaRPr b="1"/>
          </a:p>
          <a:p>
            <a:pPr indent="0" lvl="0" marL="0" rtl="0" algn="l">
              <a:spcBef>
                <a:spcPts val="800"/>
              </a:spcBef>
              <a:spcAft>
                <a:spcPts val="0"/>
              </a:spcAft>
              <a:buNone/>
            </a:pPr>
            <a:r>
              <a:rPr lang="es-419"/>
              <a:t>Cuando en la clase 1 veamos datos tabulares y Pandas, podremos explorar diferentes datasets por ejemplo en data.buenosaires.gob.ar. Pero pueden ir buscando set de datos y generar preguntas que les gustaría resolver</a:t>
            </a:r>
            <a:endParaRPr/>
          </a:p>
        </p:txBody>
      </p:sp>
      <p:sp>
        <p:nvSpPr>
          <p:cNvPr id="286" name="Google Shape;286;p49"/>
          <p:cNvSpPr txBox="1"/>
          <p:nvPr>
            <p:ph idx="1" type="body"/>
          </p:nvPr>
        </p:nvSpPr>
        <p:spPr>
          <a:xfrm>
            <a:off x="4405325" y="1268050"/>
            <a:ext cx="4319700" cy="21012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s-419"/>
              <a:t>Bajo nivel</a:t>
            </a:r>
            <a:endParaRPr b="1"/>
          </a:p>
          <a:p>
            <a:pPr indent="0" lvl="0" marL="0" rtl="0" algn="l">
              <a:spcBef>
                <a:spcPts val="800"/>
              </a:spcBef>
              <a:spcAft>
                <a:spcPts val="0"/>
              </a:spcAft>
              <a:buNone/>
            </a:pPr>
            <a:r>
              <a:rPr lang="es-419"/>
              <a:t>Hay muchos ejercicios online para ir probando, como definir una funcion para calcular el IVA de un producto. Este es un video donde pueden ver varios:</a:t>
            </a:r>
            <a:endParaRPr/>
          </a:p>
          <a:p>
            <a:pPr indent="0" lvl="0" marL="0" rtl="0" algn="l">
              <a:spcBef>
                <a:spcPts val="800"/>
              </a:spcBef>
              <a:spcAft>
                <a:spcPts val="0"/>
              </a:spcAft>
              <a:buNone/>
            </a:pPr>
            <a:r>
              <a:t/>
            </a:r>
            <a:endParaRPr/>
          </a:p>
        </p:txBody>
      </p:sp>
      <p:pic>
        <p:nvPicPr>
          <p:cNvPr descr="- Visita nuestra web: http://www.discoduroderoer.es/&#10;&#10;- ¿Quieres que sea tu tutor personal? Toda la información aquí: http://www.discoduroderoer.es/tutorias-programacion/ &#10;&#10;- ¿Me necesitas como freelance? Visita mi perfil en fiverr https://www.fiverr.com/users/discoduroderoer&#10;&#10;- Si quieres contactar con nosotros para alguna consulta o enviarnos ejercicios: administrador@discoduroderoer.es&#10;&#10;- Ejercicios: &#10;&#10;   1. Imprimir &quot;Hola mundo&quot; por pantalla&#10;&#10;   2. Crear dos variables numéricas, sumarlas y mostrar el resultado&#10;&#10;   3. Mostrar el precio del IVA de un producto con un valor de 100 y su precio final&#10;&#10;- Descarga de los proyectos y enunciados: &#10;&#10;http://adf.ly/1o63UV" id="287" name="Google Shape;287;p49" title="Ejercicios Python - Básicos #1 ¡Empezamos con python!">
            <a:hlinkClick r:id="rId3"/>
          </p:cNvPr>
          <p:cNvPicPr preferRelativeResize="0"/>
          <p:nvPr/>
        </p:nvPicPr>
        <p:blipFill>
          <a:blip r:embed="rId4">
            <a:alphaModFix/>
          </a:blip>
          <a:stretch>
            <a:fillRect/>
          </a:stretch>
        </p:blipFill>
        <p:spPr>
          <a:xfrm>
            <a:off x="6265050" y="3312900"/>
            <a:ext cx="2250300" cy="1687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7"/>
          <p:cNvPicPr preferRelativeResize="0"/>
          <p:nvPr/>
        </p:nvPicPr>
        <p:blipFill rotWithShape="1">
          <a:blip r:embed="rId3">
            <a:alphaModFix/>
          </a:blip>
          <a:srcRect b="-1584" l="0" r="-1957" t="0"/>
          <a:stretch/>
        </p:blipFill>
        <p:spPr>
          <a:xfrm>
            <a:off x="0" y="0"/>
            <a:ext cx="9283398" cy="5203024"/>
          </a:xfrm>
          <a:prstGeom prst="rect">
            <a:avLst/>
          </a:prstGeom>
          <a:noFill/>
          <a:ln>
            <a:noFill/>
          </a:ln>
        </p:spPr>
      </p:pic>
      <p:sp>
        <p:nvSpPr>
          <p:cNvPr id="142" name="Google Shape;142;p27"/>
          <p:cNvSpPr txBox="1"/>
          <p:nvPr>
            <p:ph idx="1" type="body"/>
          </p:nvPr>
        </p:nvSpPr>
        <p:spPr>
          <a:xfrm>
            <a:off x="3083100" y="3965100"/>
            <a:ext cx="6060900" cy="11784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s-419" sz="3000">
                <a:solidFill>
                  <a:srgbClr val="EFEFEF"/>
                </a:solidFill>
              </a:rPr>
              <a:t>Conozcan a uno de los pioneros del análisis espacial</a:t>
            </a:r>
            <a:endParaRPr b="1" sz="3000">
              <a:solidFill>
                <a:srgbClr val="EFEF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543875" y="76019"/>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 y su famoso mapa </a:t>
            </a:r>
            <a:endParaRPr/>
          </a:p>
        </p:txBody>
      </p:sp>
      <p:sp>
        <p:nvSpPr>
          <p:cNvPr id="148" name="Google Shape;148;p28"/>
          <p:cNvSpPr txBox="1"/>
          <p:nvPr>
            <p:ph idx="1" type="body"/>
          </p:nvPr>
        </p:nvSpPr>
        <p:spPr>
          <a:xfrm>
            <a:off x="127175" y="1369225"/>
            <a:ext cx="4254300" cy="17979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En 1854, el Dr Jon Snow mapeo los casos de cólera en el barrio de Soho de Londres, descubriendo el patrón de contagio por agua a partir de un grifo y su ubicación.</a:t>
            </a:r>
            <a:endParaRPr/>
          </a:p>
        </p:txBody>
      </p:sp>
      <p:pic>
        <p:nvPicPr>
          <p:cNvPr id="149" name="Google Shape;149;p28"/>
          <p:cNvPicPr preferRelativeResize="0"/>
          <p:nvPr/>
        </p:nvPicPr>
        <p:blipFill>
          <a:blip r:embed="rId3">
            <a:alphaModFix/>
          </a:blip>
          <a:stretch>
            <a:fillRect/>
          </a:stretch>
        </p:blipFill>
        <p:spPr>
          <a:xfrm>
            <a:off x="4547075" y="1222619"/>
            <a:ext cx="4136643" cy="37684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628650" y="273848"/>
            <a:ext cx="7886700" cy="6021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Análisis espacial</a:t>
            </a:r>
            <a:endParaRPr/>
          </a:p>
        </p:txBody>
      </p:sp>
      <p:sp>
        <p:nvSpPr>
          <p:cNvPr id="155" name="Google Shape;155;p29"/>
          <p:cNvSpPr txBox="1"/>
          <p:nvPr>
            <p:ph idx="1" type="body"/>
          </p:nvPr>
        </p:nvSpPr>
        <p:spPr>
          <a:xfrm>
            <a:off x="628650" y="1143003"/>
            <a:ext cx="4705200" cy="2833800"/>
          </a:xfrm>
          <a:prstGeom prst="rect">
            <a:avLst/>
          </a:prstGeom>
        </p:spPr>
        <p:txBody>
          <a:bodyPr anchorCtr="0" anchor="t" bIns="68575" lIns="68575" spcFirstLastPara="1" rIns="68575" wrap="square" tIns="68575">
            <a:noAutofit/>
          </a:bodyPr>
          <a:lstStyle/>
          <a:p>
            <a:pPr indent="0" lvl="0" marL="0" rtl="0" algn="just">
              <a:spcBef>
                <a:spcPts val="800"/>
              </a:spcBef>
              <a:spcAft>
                <a:spcPts val="0"/>
              </a:spcAft>
              <a:buNone/>
            </a:pPr>
            <a:r>
              <a:rPr lang="es-419"/>
              <a:t>Entendemos por análisis espacial un caso particular de análisis de datos donde en el proceso de entender, describir, modelar y/o predecir, la ubicación en el espacio de las unidades de análisis (absoluta o relativa a otras) es contiene información importante para dicho análisis. </a:t>
            </a:r>
            <a:endParaRPr/>
          </a:p>
        </p:txBody>
      </p:sp>
      <p:pic>
        <p:nvPicPr>
          <p:cNvPr id="156" name="Google Shape;156;p29"/>
          <p:cNvPicPr preferRelativeResize="0"/>
          <p:nvPr/>
        </p:nvPicPr>
        <p:blipFill>
          <a:blip r:embed="rId3">
            <a:alphaModFix/>
          </a:blip>
          <a:stretch>
            <a:fillRect/>
          </a:stretch>
        </p:blipFill>
        <p:spPr>
          <a:xfrm>
            <a:off x="5520519" y="8"/>
            <a:ext cx="362348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 desde una perspectiva computacional</a:t>
            </a:r>
            <a:endParaRPr/>
          </a:p>
        </p:txBody>
      </p:sp>
      <p:sp>
        <p:nvSpPr>
          <p:cNvPr id="162" name="Google Shape;16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100">
                <a:solidFill>
                  <a:schemeClr val="dk1"/>
                </a:solidFill>
                <a:latin typeface="Calibri"/>
                <a:ea typeface="Calibri"/>
                <a:cs typeface="Calibri"/>
                <a:sym typeface="Calibri"/>
              </a:rPr>
              <a:t>¿Por qué abordar un problema de análisis espacial utilizando un procedimiento computacional y programático en lugar del modo tradicional con point and click y software estilo QGIS o ARCGIS?</a:t>
            </a:r>
            <a:endParaRPr sz="2100">
              <a:solidFill>
                <a:schemeClr val="dk1"/>
              </a:solidFill>
              <a:latin typeface="Calibri"/>
              <a:ea typeface="Calibri"/>
              <a:cs typeface="Calibri"/>
              <a:sym typeface="Calibri"/>
            </a:endParaRPr>
          </a:p>
          <a:p>
            <a:pPr indent="-342900" lvl="0" marL="457200" rtl="0" algn="l">
              <a:spcBef>
                <a:spcPts val="1600"/>
              </a:spcBef>
              <a:spcAft>
                <a:spcPts val="0"/>
              </a:spcAft>
              <a:buSzPts val="1800"/>
              <a:buChar char="●"/>
            </a:pPr>
            <a:r>
              <a:rPr lang="es-419" sz="2100">
                <a:solidFill>
                  <a:schemeClr val="dk1"/>
                </a:solidFill>
                <a:latin typeface="Calibri"/>
                <a:ea typeface="Calibri"/>
                <a:cs typeface="Calibri"/>
                <a:sym typeface="Calibri"/>
              </a:rPr>
              <a:t>Tareas sencillas pero muy reiterativas donde cambian pocos insumos (un mismo </a:t>
            </a:r>
            <a:r>
              <a:rPr lang="es-419" sz="2100">
                <a:solidFill>
                  <a:schemeClr val="dk1"/>
                </a:solidFill>
                <a:latin typeface="Calibri"/>
                <a:ea typeface="Calibri"/>
                <a:cs typeface="Calibri"/>
                <a:sym typeface="Calibri"/>
              </a:rPr>
              <a:t>análisis</a:t>
            </a:r>
            <a:r>
              <a:rPr lang="es-419" sz="2100">
                <a:solidFill>
                  <a:schemeClr val="dk1"/>
                </a:solidFill>
                <a:latin typeface="Calibri"/>
                <a:ea typeface="Calibri"/>
                <a:cs typeface="Calibri"/>
                <a:sym typeface="Calibri"/>
              </a:rPr>
              <a:t> que hay que actualizar con nuevos datos)</a:t>
            </a:r>
            <a:endParaRPr sz="2100">
              <a:solidFill>
                <a:schemeClr val="dk1"/>
              </a:solidFill>
              <a:latin typeface="Calibri"/>
              <a:ea typeface="Calibri"/>
              <a:cs typeface="Calibri"/>
              <a:sym typeface="Calibri"/>
            </a:endParaRPr>
          </a:p>
          <a:p>
            <a:pPr indent="-361950" lvl="0" marL="457200" marR="0" rtl="0" algn="just">
              <a:lnSpc>
                <a:spcPct val="90000"/>
              </a:lnSpc>
              <a:spcBef>
                <a:spcPts val="0"/>
              </a:spcBef>
              <a:spcAft>
                <a:spcPts val="0"/>
              </a:spcAft>
              <a:buClr>
                <a:schemeClr val="dk1"/>
              </a:buClr>
              <a:buSzPts val="2100"/>
              <a:buFont typeface="Calibri"/>
              <a:buChar char="●"/>
            </a:pPr>
            <a:r>
              <a:rPr lang="es-419" sz="2100">
                <a:solidFill>
                  <a:schemeClr val="dk1"/>
                </a:solidFill>
                <a:latin typeface="Calibri"/>
                <a:ea typeface="Calibri"/>
                <a:cs typeface="Calibri"/>
                <a:sym typeface="Calibri"/>
              </a:rPr>
              <a:t>Análisis customizados donde no existen las herramientas en los software tradicionales</a:t>
            </a:r>
            <a:endParaRPr sz="2100">
              <a:solidFill>
                <a:schemeClr val="dk1"/>
              </a:solidFill>
              <a:latin typeface="Calibri"/>
              <a:ea typeface="Calibri"/>
              <a:cs typeface="Calibri"/>
              <a:sym typeface="Calibri"/>
            </a:endParaRPr>
          </a:p>
          <a:p>
            <a:pPr indent="-361950" lvl="0" marL="457200" marR="0" rtl="0" algn="just">
              <a:lnSpc>
                <a:spcPct val="90000"/>
              </a:lnSpc>
              <a:spcBef>
                <a:spcPts val="0"/>
              </a:spcBef>
              <a:spcAft>
                <a:spcPts val="0"/>
              </a:spcAft>
              <a:buClr>
                <a:schemeClr val="dk1"/>
              </a:buClr>
              <a:buSzPts val="2100"/>
              <a:buFont typeface="Calibri"/>
              <a:buChar char="●"/>
            </a:pPr>
            <a:r>
              <a:rPr lang="es-419" sz="2100">
                <a:solidFill>
                  <a:schemeClr val="dk1"/>
                </a:solidFill>
                <a:latin typeface="Calibri"/>
                <a:ea typeface="Calibri"/>
                <a:cs typeface="Calibri"/>
                <a:sym typeface="Calibri"/>
              </a:rPr>
              <a:t>Tareas que impliquen una enorme cantidad de datos</a:t>
            </a:r>
            <a:endParaRPr sz="2100">
              <a:solidFill>
                <a:schemeClr val="dk1"/>
              </a:solidFill>
              <a:latin typeface="Calibri"/>
              <a:ea typeface="Calibri"/>
              <a:cs typeface="Calibri"/>
              <a:sym typeface="Calibri"/>
            </a:endParaRPr>
          </a:p>
          <a:p>
            <a:pPr indent="-342900" lvl="0" marL="457200" marR="0" rtl="0" algn="just">
              <a:lnSpc>
                <a:spcPct val="90000"/>
              </a:lnSpc>
              <a:spcBef>
                <a:spcPts val="0"/>
              </a:spcBef>
              <a:spcAft>
                <a:spcPts val="0"/>
              </a:spcAft>
              <a:buSzPts val="1800"/>
              <a:buChar char="●"/>
            </a:pPr>
            <a:r>
              <a:rPr lang="es-419" sz="2100">
                <a:solidFill>
                  <a:schemeClr val="dk1"/>
                </a:solidFill>
                <a:latin typeface="Calibri"/>
                <a:ea typeface="Calibri"/>
                <a:cs typeface="Calibri"/>
                <a:sym typeface="Calibri"/>
              </a:rPr>
              <a:t>Garantizar la reproducibilidad y fiscalización del trabajo</a:t>
            </a:r>
            <a:r>
              <a:rPr lang="es-419"/>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515625" y="131525"/>
            <a:ext cx="7886700" cy="6528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La interfaz gráfica</a:t>
            </a:r>
            <a:endParaRPr/>
          </a:p>
        </p:txBody>
      </p:sp>
      <p:sp>
        <p:nvSpPr>
          <p:cNvPr id="168" name="Google Shape;168;p31"/>
          <p:cNvSpPr txBox="1"/>
          <p:nvPr>
            <p:ph idx="1" type="body"/>
          </p:nvPr>
        </p:nvSpPr>
        <p:spPr>
          <a:xfrm>
            <a:off x="261425" y="946750"/>
            <a:ext cx="3907200" cy="38292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El nacimiento de la PC puso la computadoras en todos los hogares</a:t>
            </a:r>
            <a:endParaRPr/>
          </a:p>
          <a:p>
            <a:pPr indent="0" lvl="0" marL="0" rtl="0" algn="l">
              <a:spcBef>
                <a:spcPts val="800"/>
              </a:spcBef>
              <a:spcAft>
                <a:spcPts val="0"/>
              </a:spcAft>
              <a:buNone/>
            </a:pPr>
            <a:r>
              <a:rPr lang="es-419"/>
              <a:t>Utilizó la interfaz gráfica para facilitar acceso</a:t>
            </a:r>
            <a:endParaRPr/>
          </a:p>
          <a:p>
            <a:pPr indent="0" lvl="0" marL="0" rtl="0" algn="l">
              <a:spcBef>
                <a:spcPts val="800"/>
              </a:spcBef>
              <a:spcAft>
                <a:spcPts val="0"/>
              </a:spcAft>
              <a:buNone/>
            </a:pPr>
            <a:r>
              <a:rPr lang="es-419"/>
              <a:t>Potenció el acceso y las posibilidades de uso</a:t>
            </a:r>
            <a:endParaRPr/>
          </a:p>
          <a:p>
            <a:pPr indent="0" lvl="0" marL="0" rtl="0" algn="l">
              <a:spcBef>
                <a:spcPts val="800"/>
              </a:spcBef>
              <a:spcAft>
                <a:spcPts val="0"/>
              </a:spcAft>
              <a:buNone/>
            </a:pPr>
            <a:r>
              <a:rPr lang="es-419"/>
              <a:t>Pero su uso exclusivo y dependencia, las limita</a:t>
            </a:r>
            <a:endParaRPr/>
          </a:p>
        </p:txBody>
      </p:sp>
      <p:pic>
        <p:nvPicPr>
          <p:cNvPr descr="A dramatization of Steve Jobs visiting Xerox Palo Alto Research Center in 1979 and noticing the idea of the WYSIWYG, the mouse-driven graphical user interface provided by the Xerox Alto computer, invented at the center. This became the interface of the Apples Lisa. From the tv movie Pirates of Silicon Valley (1999). *** This clip is the property and copyright of its owners. Clip provided here for inspirational purposes only. ***" id="169" name="Google Shape;169;p31" title="Steve Jobs visits Xerox Palo Alto Research Center in 1979 (dramatization)">
            <a:hlinkClick r:id="rId3"/>
          </p:cNvPr>
          <p:cNvPicPr preferRelativeResize="0"/>
          <p:nvPr/>
        </p:nvPicPr>
        <p:blipFill>
          <a:blip r:embed="rId4">
            <a:alphaModFix/>
          </a:blip>
          <a:stretch>
            <a:fillRect/>
          </a:stretch>
        </p:blipFill>
        <p:spPr>
          <a:xfrm>
            <a:off x="4320800" y="1286425"/>
            <a:ext cx="4572000" cy="342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628650" y="95249"/>
            <a:ext cx="7886700" cy="771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La interfaz gráfica </a:t>
            </a:r>
            <a:endParaRPr/>
          </a:p>
        </p:txBody>
      </p:sp>
      <p:sp>
        <p:nvSpPr>
          <p:cNvPr id="175" name="Google Shape;175;p32"/>
          <p:cNvSpPr txBox="1"/>
          <p:nvPr>
            <p:ph idx="1" type="body"/>
          </p:nvPr>
        </p:nvSpPr>
        <p:spPr>
          <a:xfrm>
            <a:off x="4926775" y="1238250"/>
            <a:ext cx="3943500" cy="32634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Fue útil por un tiempo, pero eventualmente para desbloquear el potencial de la herramienta, debemos dejarla de lado o por lo menos, no depender de ella de manera exclusiva</a:t>
            </a:r>
            <a:endParaRPr/>
          </a:p>
        </p:txBody>
      </p:sp>
      <p:pic>
        <p:nvPicPr>
          <p:cNvPr id="176" name="Google Shape;176;p32"/>
          <p:cNvPicPr preferRelativeResize="0"/>
          <p:nvPr/>
        </p:nvPicPr>
        <p:blipFill>
          <a:blip r:embed="rId3">
            <a:alphaModFix/>
          </a:blip>
          <a:stretch>
            <a:fillRect/>
          </a:stretch>
        </p:blipFill>
        <p:spPr>
          <a:xfrm>
            <a:off x="247825" y="1045749"/>
            <a:ext cx="3682664" cy="37929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3"/>
          <p:cNvSpPr txBox="1"/>
          <p:nvPr>
            <p:ph type="title"/>
          </p:nvPr>
        </p:nvSpPr>
        <p:spPr>
          <a:xfrm>
            <a:off x="628650" y="273848"/>
            <a:ext cx="7886700" cy="6588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Pensamiento computacional</a:t>
            </a:r>
            <a:endParaRPr/>
          </a:p>
        </p:txBody>
      </p:sp>
      <p:sp>
        <p:nvSpPr>
          <p:cNvPr id="182" name="Google Shape;182;p33"/>
          <p:cNvSpPr txBox="1"/>
          <p:nvPr>
            <p:ph idx="1" type="body"/>
          </p:nvPr>
        </p:nvSpPr>
        <p:spPr>
          <a:xfrm>
            <a:off x="628650" y="1066851"/>
            <a:ext cx="7886700" cy="35658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Uno de los objetivos es desarrollar el pensamiento computacional, no solo “aprender a programar” o aprender Python.</a:t>
            </a:r>
            <a:endParaRPr/>
          </a:p>
          <a:p>
            <a:pPr indent="0" lvl="0" marL="0" rtl="0" algn="l">
              <a:spcBef>
                <a:spcPts val="800"/>
              </a:spcBef>
              <a:spcAft>
                <a:spcPts val="0"/>
              </a:spcAft>
              <a:buNone/>
            </a:pPr>
            <a:r>
              <a:rPr lang="es-419"/>
              <a:t>Los lenguajes, librerías y funciones cambian. No se trata de memorizar “como se hace tal proceso en Python”, sino a aprender a aprender, a obtener la gimnasia y los conocimientos generales para saber donde y como ir a buscar lo que no se sabe.</a:t>
            </a:r>
            <a:endParaRPr/>
          </a:p>
          <a:p>
            <a:pPr indent="0" lvl="0" marL="0" rtl="0" algn="l">
              <a:spcBef>
                <a:spcPts val="800"/>
              </a:spcBef>
              <a:spcAft>
                <a:spcPts val="0"/>
              </a:spcAft>
              <a:buNone/>
            </a:pPr>
            <a:r>
              <a:rPr lang="es-419"/>
              <a:t>A veces saber programar bien es saber buscar bien en Google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